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7" r:id="rId2"/>
  </p:sldMasterIdLst>
  <p:notesMasterIdLst>
    <p:notesMasterId r:id="rId12"/>
  </p:notesMasterIdLst>
  <p:sldIdLst>
    <p:sldId id="256" r:id="rId3"/>
    <p:sldId id="321" r:id="rId4"/>
    <p:sldId id="270" r:id="rId5"/>
    <p:sldId id="271" r:id="rId6"/>
    <p:sldId id="317" r:id="rId7"/>
    <p:sldId id="272" r:id="rId8"/>
    <p:sldId id="273" r:id="rId9"/>
    <p:sldId id="322" r:id="rId10"/>
    <p:sldId id="288" r:id="rId11"/>
  </p:sldIdLst>
  <p:sldSz cx="10080625" cy="6858000"/>
  <p:notesSz cx="6888163" cy="10020300"/>
  <p:embeddedFontLst>
    <p:embeddedFont>
      <p:font typeface="Arial Narrow" panose="020B0606020202030204" pitchFamily="34" charset="0"/>
      <p:regular r:id="rId13"/>
      <p:bold r:id="rId14"/>
      <p:italic r:id="rId15"/>
      <p:boldItalic r:id="rId16"/>
    </p:embeddedFont>
    <p:embeddedFont>
      <p:font typeface="Calibri" panose="020F050202020403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175">
          <p15:clr>
            <a:srgbClr val="000000"/>
          </p15:clr>
        </p15:guide>
      </p15:sldGuideLst>
    </p:ext>
    <p:ext uri="{2D200454-40CA-4A62-9FC3-DE9A4176ACB9}">
      <p15:notesGuideLst xmlns:p15="http://schemas.microsoft.com/office/powerpoint/2012/main">
        <p15:guide id="1" orient="horz" pos="3156">
          <p15:clr>
            <a:srgbClr val="000000"/>
          </p15:clr>
        </p15:guide>
        <p15:guide id="2" pos="2171">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768" y="132"/>
      </p:cViewPr>
      <p:guideLst>
        <p:guide orient="horz" pos="2160"/>
        <p:guide pos="3175"/>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56"/>
        <p:guide pos="217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Clausen" userId="78eace00edd4ad42" providerId="LiveId" clId="{052C2D9C-AB82-45F9-B558-08A6A7A6F2CA}"/>
    <pc:docChg chg="undo custSel modSld">
      <pc:chgData name="Martin Clausen" userId="78eace00edd4ad42" providerId="LiveId" clId="{052C2D9C-AB82-45F9-B558-08A6A7A6F2CA}" dt="2023-09-20T07:05:23.846" v="8" actId="15"/>
      <pc:docMkLst>
        <pc:docMk/>
      </pc:docMkLst>
      <pc:sldChg chg="modSp mod">
        <pc:chgData name="Martin Clausen" userId="78eace00edd4ad42" providerId="LiveId" clId="{052C2D9C-AB82-45F9-B558-08A6A7A6F2CA}" dt="2023-09-20T07:05:23.846" v="8" actId="15"/>
        <pc:sldMkLst>
          <pc:docMk/>
          <pc:sldMk cId="0" sldId="268"/>
        </pc:sldMkLst>
        <pc:spChg chg="mod">
          <ac:chgData name="Martin Clausen" userId="78eace00edd4ad42" providerId="LiveId" clId="{052C2D9C-AB82-45F9-B558-08A6A7A6F2CA}" dt="2023-09-20T07:05:23.846" v="8" actId="15"/>
          <ac:spMkLst>
            <pc:docMk/>
            <pc:sldMk cId="0" sldId="268"/>
            <ac:spMk id="244"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73037" y="449262"/>
            <a:ext cx="6751637" cy="45926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 name="Google Shape;4;n"/>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7: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6657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6601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dias">
  <p:cSld name="Titeldias">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997409" y="1932530"/>
            <a:ext cx="8568532" cy="295475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6600" b="1" i="1" u="none" strike="noStrike" cap="none">
                <a:solidFill>
                  <a:schemeClr val="lt1"/>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ndard slide" type="obj">
  <p:cSld name="OBJECT">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1" y="-11431"/>
            <a:ext cx="6120432" cy="77613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3200" b="1" i="1" u="none" strike="noStrike" cap="none">
                <a:solidFill>
                  <a:srgbClr val="F8F8F8"/>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
        <p:nvSpPr>
          <p:cNvPr id="51" name="Google Shape;51;p9"/>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i="0">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p:nvPr/>
        </p:nvSpPr>
        <p:spPr>
          <a:xfrm>
            <a:off x="2232025" y="6378575"/>
            <a:ext cx="5616575" cy="35401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305FA3"/>
              </a:buClr>
              <a:buSzPts val="1300"/>
              <a:buFont typeface="Arial Narrow"/>
              <a:buNone/>
            </a:pPr>
            <a:r>
              <a:rPr lang="en-US" sz="1300" b="1" i="1" u="none" strike="noStrike" cap="none">
                <a:solidFill>
                  <a:srgbClr val="305FA3"/>
                </a:solidFill>
                <a:latin typeface="Arial Narrow"/>
                <a:ea typeface="Arial Narrow"/>
                <a:cs typeface="Arial Narrow"/>
                <a:sym typeface="Arial Narrow"/>
              </a:rPr>
              <a:t>Instruktørmøde den 01/06-2017</a:t>
            </a:r>
            <a:endParaRPr/>
          </a:p>
          <a:p>
            <a:pPr marL="0" marR="0" lvl="0" indent="0" algn="ctr"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Copyright © Lund&amp;Bendsen A/S</a:t>
            </a:r>
            <a:endParaRPr/>
          </a:p>
        </p:txBody>
      </p:sp>
      <p:sp>
        <p:nvSpPr>
          <p:cNvPr id="7" name="Google Shape;7;p1"/>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 </a:t>
            </a:r>
            <a:endParaRPr/>
          </a:p>
        </p:txBody>
      </p:sp>
      <p:pic>
        <p:nvPicPr>
          <p:cNvPr id="8" name="Google Shape;8;p1"/>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9" name="Google Shape;9;p1"/>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10" name="Google Shape;10;p1"/>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
        <p:nvSpPr>
          <p:cNvPr id="11" name="Google Shape;11;p1"/>
          <p:cNvSpPr txBox="1"/>
          <p:nvPr/>
        </p:nvSpPr>
        <p:spPr>
          <a:xfrm>
            <a:off x="-14287" y="-257175"/>
            <a:ext cx="10094912" cy="7372350"/>
          </a:xfrm>
          <a:prstGeom prst="rect">
            <a:avLst/>
          </a:prstGeom>
          <a:solidFill>
            <a:srgbClr val="325FA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pic>
        <p:nvPicPr>
          <p:cNvPr id="12" name="Google Shape;12;p1"/>
          <p:cNvPicPr preferRelativeResize="0"/>
          <p:nvPr/>
        </p:nvPicPr>
        <p:blipFill rotWithShape="1">
          <a:blip r:embed="rId4">
            <a:alphaModFix/>
          </a:blip>
          <a:srcRect/>
          <a:stretch/>
        </p:blipFill>
        <p:spPr>
          <a:xfrm>
            <a:off x="-2160587" y="-19050"/>
            <a:ext cx="6316662" cy="6858000"/>
          </a:xfrm>
          <a:prstGeom prst="rect">
            <a:avLst/>
          </a:prstGeom>
          <a:noFill/>
          <a:ln>
            <a:noFill/>
          </a:ln>
        </p:spPr>
      </p:pic>
      <p:pic>
        <p:nvPicPr>
          <p:cNvPr id="13" name="Google Shape;13;p1"/>
          <p:cNvPicPr preferRelativeResize="0"/>
          <p:nvPr/>
        </p:nvPicPr>
        <p:blipFill rotWithShape="1">
          <a:blip r:embed="rId5">
            <a:alphaModFix/>
          </a:blip>
          <a:srcRect/>
          <a:stretch/>
        </p:blipFill>
        <p:spPr>
          <a:xfrm>
            <a:off x="7993062" y="144462"/>
            <a:ext cx="1927225" cy="461962"/>
          </a:xfrm>
          <a:prstGeom prst="rect">
            <a:avLst/>
          </a:prstGeom>
          <a:noFill/>
          <a:ln>
            <a:noFill/>
          </a:ln>
        </p:spPr>
      </p:pic>
      <p:sp>
        <p:nvSpPr>
          <p:cNvPr id="14" name="Google Shape;14;p1"/>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
        <p:nvSpPr>
          <p:cNvPr id="41" name="Google Shape;41;p7"/>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a:solidFill>
                  <a:schemeClr val="dk1"/>
                </a:solidFill>
                <a:latin typeface="Arial Narrow"/>
                <a:ea typeface="Arial Narrow"/>
                <a:cs typeface="Arial Narrow"/>
                <a:sym typeface="Arial Narrow"/>
              </a:rPr>
              <a:t> </a:t>
            </a:r>
            <a:endParaRPr/>
          </a:p>
        </p:txBody>
      </p:sp>
      <p:pic>
        <p:nvPicPr>
          <p:cNvPr id="42" name="Google Shape;42;p7"/>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43" name="Google Shape;43;p7"/>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44" name="Google Shape;44;p7"/>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kafka.apache.org/powered-by"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2"/>
          <p:cNvSpPr txBox="1">
            <a:spLocks noGrp="1"/>
          </p:cNvSpPr>
          <p:nvPr>
            <p:ph type="ctrTitle"/>
          </p:nvPr>
        </p:nvSpPr>
        <p:spPr>
          <a:xfrm>
            <a:off x="0" y="2130425"/>
            <a:ext cx="10080625" cy="295433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8000"/>
              <a:buFont typeface="Arial Narrow"/>
              <a:buNone/>
            </a:pPr>
            <a:r>
              <a:rPr lang="en-US" sz="8000" b="1" i="1" u="none" strike="noStrike" cap="none">
                <a:solidFill>
                  <a:schemeClr val="lt1"/>
                </a:solidFill>
                <a:latin typeface="Arial Narrow"/>
                <a:ea typeface="Arial Narrow"/>
                <a:cs typeface="Arial Narrow"/>
                <a:sym typeface="Arial Narrow"/>
              </a:rPr>
              <a:t>Kafka overview</a:t>
            </a:r>
            <a:endParaRPr sz="4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5CDDAE-FCF7-A497-673F-1881AD7169B4}"/>
              </a:ext>
            </a:extLst>
          </p:cNvPr>
          <p:cNvSpPr>
            <a:spLocks noGrp="1"/>
          </p:cNvSpPr>
          <p:nvPr>
            <p:ph type="title"/>
          </p:nvPr>
        </p:nvSpPr>
        <p:spPr/>
        <p:txBody>
          <a:bodyPr/>
          <a:lstStyle/>
          <a:p>
            <a:r>
              <a:rPr lang="en-US" dirty="0"/>
              <a:t>Exercise</a:t>
            </a:r>
          </a:p>
        </p:txBody>
      </p:sp>
      <p:sp>
        <p:nvSpPr>
          <p:cNvPr id="3" name="Pladsholder til tekst 2">
            <a:extLst>
              <a:ext uri="{FF2B5EF4-FFF2-40B4-BE49-F238E27FC236}">
                <a16:creationId xmlns:a16="http://schemas.microsoft.com/office/drawing/2014/main" id="{80C1C17C-BC0C-30C9-E081-9FCDB0B24CEB}"/>
              </a:ext>
            </a:extLst>
          </p:cNvPr>
          <p:cNvSpPr>
            <a:spLocks noGrp="1"/>
          </p:cNvSpPr>
          <p:nvPr>
            <p:ph type="body" idx="1"/>
          </p:nvPr>
        </p:nvSpPr>
        <p:spPr>
          <a:xfrm>
            <a:off x="360362" y="1052512"/>
            <a:ext cx="8135938" cy="5184775"/>
          </a:xfrm>
          <a:ln/>
        </p:spPr>
        <p:style>
          <a:lnRef idx="1">
            <a:schemeClr val="dk1"/>
          </a:lnRef>
          <a:fillRef idx="2">
            <a:schemeClr val="dk1"/>
          </a:fillRef>
          <a:effectRef idx="1">
            <a:schemeClr val="dk1"/>
          </a:effectRef>
          <a:fontRef idx="minor">
            <a:schemeClr val="dk1"/>
          </a:fontRef>
        </p:style>
        <p:txBody>
          <a:bodyPr/>
          <a:lstStyle/>
          <a:p>
            <a:r>
              <a:rPr lang="en-US" sz="2000" dirty="0"/>
              <a:t>Start </a:t>
            </a:r>
            <a:r>
              <a:rPr lang="en-US" sz="2000" dirty="0" err="1"/>
              <a:t>kafka</a:t>
            </a:r>
            <a:r>
              <a:rPr lang="en-US" sz="2000" dirty="0"/>
              <a:t> cluster</a:t>
            </a:r>
          </a:p>
          <a:p>
            <a:pPr lvl="1"/>
            <a:r>
              <a:rPr lang="en-US" sz="1200" dirty="0"/>
              <a:t>Make sure </a:t>
            </a:r>
            <a:r>
              <a:rPr lang="en-US" sz="1200" dirty="0" err="1"/>
              <a:t>DockerDesktop</a:t>
            </a:r>
            <a:r>
              <a:rPr lang="en-US" sz="1200" dirty="0"/>
              <a:t> is running</a:t>
            </a: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Open PowerShell and navigate to &lt;project-folder&gt;/docker</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Run command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 run hello-world</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to see if docker I up and running</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Type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docker-compose.exe up –d</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This will start a cluster with one zookeeper server and two Kafka brokers in detached mode. </a:t>
            </a:r>
          </a:p>
          <a:p>
            <a:pPr lvl="1"/>
            <a:r>
              <a:rPr lang="en-US" sz="1200" kern="100" dirty="0">
                <a:solidFill>
                  <a:srgbClr val="C00000"/>
                </a:solidFill>
                <a:latin typeface="Arial" panose="020B0604020202020204" pitchFamily="34" charset="0"/>
                <a:ea typeface="Calibri" panose="020F0502020204030204" pitchFamily="34" charset="0"/>
                <a:cs typeface="Times New Roman" panose="02020603050405020304" pitchFamily="18" charset="0"/>
              </a:rPr>
              <a:t>Expect </a:t>
            </a:r>
            <a:r>
              <a:rPr lang="en-US" sz="1200" kern="100" dirty="0">
                <a:solidFill>
                  <a:srgbClr val="C00000"/>
                </a:solidFill>
                <a:effectLst/>
                <a:latin typeface="Arial" panose="020B0604020202020204" pitchFamily="34" charset="0"/>
                <a:ea typeface="Calibri" panose="020F0502020204030204" pitchFamily="34" charset="0"/>
                <a:cs typeface="Times New Roman" panose="02020603050405020304" pitchFamily="18" charset="0"/>
              </a:rPr>
              <a:t>5 min install time!</a:t>
            </a:r>
          </a:p>
          <a:p>
            <a:pPr lvl="1"/>
            <a:r>
              <a:rPr lang="en-US" sz="1200" kern="100" dirty="0">
                <a:solidFill>
                  <a:srgbClr val="C00000"/>
                </a:solidFill>
                <a:latin typeface="Arial" panose="020B0604020202020204" pitchFamily="34" charset="0"/>
                <a:ea typeface="Calibri" panose="020F0502020204030204" pitchFamily="34" charset="0"/>
                <a:cs typeface="Times New Roman" panose="02020603050405020304" pitchFamily="18" charset="0"/>
              </a:rPr>
              <a:t>Make sure to keep this window running </a:t>
            </a:r>
            <a:endParaRPr lang="da-DK" sz="1200" kern="100"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All services are running in docker containers. The two brokers are exposed on port 29092 and 39092 on the host network</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Open a new PowerShell window and navigate to &lt;project-folder&gt;/docker</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Type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 </a:t>
            </a:r>
            <a:r>
              <a:rPr lang="en-US" sz="1200" b="1" kern="100" dirty="0" err="1">
                <a:effectLst/>
                <a:latin typeface="Arial" panose="020B0604020202020204" pitchFamily="34" charset="0"/>
                <a:ea typeface="Calibri" panose="020F0502020204030204" pitchFamily="34" charset="0"/>
                <a:cs typeface="Times New Roman" panose="02020603050405020304" pitchFamily="18" charset="0"/>
              </a:rPr>
              <a:t>ps</a:t>
            </a:r>
            <a:endParaRPr lang="da-DK" sz="1200" b="1"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You should see something like this, showing all running containers:</a:t>
            </a:r>
            <a:endParaRPr lang="da-DK" sz="1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495300" lvl="1" indent="0">
              <a:buNone/>
            </a:pPr>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p>
          <a:p>
            <a:pPr marL="12700" indent="0">
              <a:buNone/>
            </a:pPr>
            <a:endParaRPr lang="en-US" sz="2000" dirty="0"/>
          </a:p>
          <a:p>
            <a:pPr marL="12700" indent="0">
              <a:buNone/>
            </a:pPr>
            <a:endParaRPr lang="en-US" sz="2000" dirty="0"/>
          </a:p>
          <a:p>
            <a:pPr marL="12700" indent="0">
              <a:buNone/>
            </a:pPr>
            <a:endParaRPr lang="en-US" sz="2000" dirty="0"/>
          </a:p>
          <a:p>
            <a:pPr marL="12700" indent="0">
              <a:buNone/>
            </a:pPr>
            <a:endParaRPr lang="en-US" sz="2000" dirty="0"/>
          </a:p>
        </p:txBody>
      </p:sp>
      <p:sp>
        <p:nvSpPr>
          <p:cNvPr id="9" name="Skriftrulle: lodret 8">
            <a:extLst>
              <a:ext uri="{FF2B5EF4-FFF2-40B4-BE49-F238E27FC236}">
                <a16:creationId xmlns:a16="http://schemas.microsoft.com/office/drawing/2014/main" id="{EFEA214E-60BB-2C5E-4D38-977174FE960F}"/>
              </a:ext>
            </a:extLst>
          </p:cNvPr>
          <p:cNvSpPr/>
          <p:nvPr/>
        </p:nvSpPr>
        <p:spPr>
          <a:xfrm>
            <a:off x="8686990" y="1052512"/>
            <a:ext cx="1033272" cy="1143000"/>
          </a:xfrm>
          <a:prstGeom prst="verticalScroll">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rPr>
              <a:t>2.1</a:t>
            </a:r>
          </a:p>
        </p:txBody>
      </p:sp>
      <p:pic>
        <p:nvPicPr>
          <p:cNvPr id="6" name="Billede 5">
            <a:extLst>
              <a:ext uri="{FF2B5EF4-FFF2-40B4-BE49-F238E27FC236}">
                <a16:creationId xmlns:a16="http://schemas.microsoft.com/office/drawing/2014/main" id="{18E66302-2BA4-58F9-E289-F688A57F56F2}"/>
              </a:ext>
            </a:extLst>
          </p:cNvPr>
          <p:cNvPicPr>
            <a:picLocks noChangeAspect="1"/>
          </p:cNvPicPr>
          <p:nvPr/>
        </p:nvPicPr>
        <p:blipFill>
          <a:blip r:embed="rId2"/>
          <a:stretch>
            <a:fillRect/>
          </a:stretch>
        </p:blipFill>
        <p:spPr>
          <a:xfrm>
            <a:off x="513812" y="5029622"/>
            <a:ext cx="7829038" cy="962043"/>
          </a:xfrm>
          <a:prstGeom prst="rect">
            <a:avLst/>
          </a:prstGeom>
        </p:spPr>
      </p:pic>
    </p:spTree>
    <p:extLst>
      <p:ext uri="{BB962C8B-B14F-4D97-AF65-F5344CB8AC3E}">
        <p14:creationId xmlns:p14="http://schemas.microsoft.com/office/powerpoint/2010/main" val="143848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Kafka overview</a:t>
            </a:r>
            <a:endParaRPr dirty="0"/>
          </a:p>
        </p:txBody>
      </p:sp>
      <p:sp>
        <p:nvSpPr>
          <p:cNvPr id="264" name="Google Shape;264;p26"/>
          <p:cNvSpPr txBox="1">
            <a:spLocks noGrp="1"/>
          </p:cNvSpPr>
          <p:nvPr>
            <p:ph type="body" idx="1"/>
          </p:nvPr>
        </p:nvSpPr>
        <p:spPr>
          <a:xfrm>
            <a:off x="309562" y="868362"/>
            <a:ext cx="8085138" cy="1341438"/>
          </a:xfrm>
          <a:prstGeom prst="rect">
            <a:avLst/>
          </a:prstGeom>
          <a:noFill/>
          <a:ln>
            <a:noFill/>
          </a:ln>
        </p:spPr>
        <p:txBody>
          <a:bodyPr spcFirstLastPara="1" wrap="square" lIns="95750" tIns="47875" rIns="95750" bIns="47875" anchor="t" anchorCtr="0">
            <a:noAutofit/>
          </a:bodyPr>
          <a:lstStyle/>
          <a:p>
            <a:pPr marL="12700" indent="0" algn="l">
              <a:buNone/>
            </a:pPr>
            <a:r>
              <a:rPr lang="en-US" sz="1200" dirty="0">
                <a:solidFill>
                  <a:srgbClr val="374151"/>
                </a:solidFill>
                <a:latin typeface="+mn-lt"/>
              </a:rPr>
              <a:t>Kafka was originally built by LinkedIn to handle the growing amount of data streams in the company. Later it was open sourced. It’s a distributed log optimized for high-throughput. Today it is used by many companies because of its flexibility and additional features build around it like </a:t>
            </a:r>
            <a:r>
              <a:rPr lang="en-US" sz="1200" b="1" dirty="0">
                <a:solidFill>
                  <a:srgbClr val="374151"/>
                </a:solidFill>
                <a:latin typeface="+mn-lt"/>
              </a:rPr>
              <a:t>Kafka Streams</a:t>
            </a:r>
            <a:r>
              <a:rPr lang="en-US" sz="1200" dirty="0">
                <a:solidFill>
                  <a:srgbClr val="374151"/>
                </a:solidFill>
                <a:latin typeface="+mn-lt"/>
              </a:rPr>
              <a:t>, a declarative DSL API to simplify stream-processing, </a:t>
            </a:r>
            <a:r>
              <a:rPr lang="en-US" sz="1200" b="1" dirty="0">
                <a:solidFill>
                  <a:srgbClr val="374151"/>
                </a:solidFill>
                <a:latin typeface="+mn-lt"/>
              </a:rPr>
              <a:t>Kafka Connect</a:t>
            </a:r>
            <a:r>
              <a:rPr lang="en-US" sz="1200" dirty="0">
                <a:solidFill>
                  <a:srgbClr val="374151"/>
                </a:solidFill>
                <a:latin typeface="+mn-lt"/>
              </a:rPr>
              <a:t>, an integration product that provides pluggable connectors to consume and produce to/from external data stores. The name Kafka was chosen by one of the founders of Kafka, Jay Kreps, because he liked the author Franz Kafka, and he thought the product was optimized for writing.</a:t>
            </a:r>
          </a:p>
          <a:p>
            <a:pPr marL="12700" indent="0" algn="l">
              <a:buNone/>
            </a:pPr>
            <a:endParaRPr lang="en-US" sz="1200" dirty="0">
              <a:solidFill>
                <a:srgbClr val="374151"/>
              </a:solidFill>
              <a:latin typeface="+mn-lt"/>
            </a:endParaRPr>
          </a:p>
          <a:p>
            <a:pPr marL="12700" indent="0" algn="l">
              <a:buNone/>
            </a:pPr>
            <a:endParaRPr lang="da-DK" sz="1200" b="0" i="0" u="none" dirty="0">
              <a:solidFill>
                <a:schemeClr val="dk1"/>
              </a:solidFill>
              <a:latin typeface="+mn-lt"/>
              <a:ea typeface="Arial"/>
              <a:cs typeface="Arial"/>
              <a:sym typeface="Arial"/>
            </a:endParaRPr>
          </a:p>
        </p:txBody>
      </p:sp>
      <p:pic>
        <p:nvPicPr>
          <p:cNvPr id="1026" name="Picture 2">
            <a:extLst>
              <a:ext uri="{FF2B5EF4-FFF2-40B4-BE49-F238E27FC236}">
                <a16:creationId xmlns:a16="http://schemas.microsoft.com/office/drawing/2014/main" id="{A3B86EB7-0818-97D9-304C-46BEB8D87C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6900" y="1321089"/>
            <a:ext cx="1649208" cy="1649208"/>
          </a:xfrm>
          <a:prstGeom prst="rect">
            <a:avLst/>
          </a:prstGeom>
          <a:noFill/>
          <a:extLst>
            <a:ext uri="{909E8E84-426E-40DD-AFC4-6F175D3DCCD1}">
              <a14:hiddenFill xmlns:a14="http://schemas.microsoft.com/office/drawing/2010/main">
                <a:solidFill>
                  <a:srgbClr val="FFFFFF"/>
                </a:solidFill>
              </a14:hiddenFill>
            </a:ext>
          </a:extLst>
        </p:spPr>
      </p:pic>
      <p:pic>
        <p:nvPicPr>
          <p:cNvPr id="2" name="Billede 1">
            <a:extLst>
              <a:ext uri="{FF2B5EF4-FFF2-40B4-BE49-F238E27FC236}">
                <a16:creationId xmlns:a16="http://schemas.microsoft.com/office/drawing/2014/main" id="{392BCAF5-8C72-6F2A-899D-D320E96407A4}"/>
              </a:ext>
            </a:extLst>
          </p:cNvPr>
          <p:cNvPicPr>
            <a:picLocks/>
          </p:cNvPicPr>
          <p:nvPr/>
        </p:nvPicPr>
        <p:blipFill>
          <a:blip r:embed="rId4"/>
          <a:stretch>
            <a:fillRect/>
          </a:stretch>
        </p:blipFill>
        <p:spPr>
          <a:xfrm>
            <a:off x="6045200" y="3400044"/>
            <a:ext cx="3786187" cy="2387396"/>
          </a:xfrm>
          <a:prstGeom prst="rect">
            <a:avLst/>
          </a:prstGeom>
        </p:spPr>
      </p:pic>
      <p:sp>
        <p:nvSpPr>
          <p:cNvPr id="5" name="Tekstfelt 4">
            <a:extLst>
              <a:ext uri="{FF2B5EF4-FFF2-40B4-BE49-F238E27FC236}">
                <a16:creationId xmlns:a16="http://schemas.microsoft.com/office/drawing/2014/main" id="{AD27CA91-0E36-0464-7983-9AD5BEF7622A}"/>
              </a:ext>
            </a:extLst>
          </p:cNvPr>
          <p:cNvSpPr txBox="1"/>
          <p:nvPr/>
        </p:nvSpPr>
        <p:spPr>
          <a:xfrm>
            <a:off x="429418" y="2255736"/>
            <a:ext cx="5210073" cy="263149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12700" indent="0" algn="l">
              <a:buNone/>
            </a:pPr>
            <a:r>
              <a:rPr lang="en-US" sz="1100" b="1" i="0" dirty="0">
                <a:solidFill>
                  <a:schemeClr val="tx1"/>
                </a:solidFill>
                <a:effectLst/>
                <a:latin typeface="+mn-lt"/>
              </a:rPr>
              <a:t>Producer</a:t>
            </a:r>
            <a:r>
              <a:rPr lang="en-US" sz="1100" b="0" i="0" dirty="0">
                <a:solidFill>
                  <a:schemeClr val="tx1"/>
                </a:solidFill>
                <a:effectLst/>
                <a:latin typeface="+mn-lt"/>
              </a:rPr>
              <a:t>: A producer is a component or application that publishes (produces) events or messages to Kafka topics.</a:t>
            </a:r>
          </a:p>
          <a:p>
            <a:pPr marL="12700" indent="0" algn="l">
              <a:buNone/>
            </a:pPr>
            <a:endParaRPr lang="en-US" sz="1100" b="1" i="0" dirty="0">
              <a:solidFill>
                <a:schemeClr val="tx1"/>
              </a:solidFill>
              <a:effectLst/>
              <a:latin typeface="+mn-lt"/>
            </a:endParaRPr>
          </a:p>
          <a:p>
            <a:pPr marL="12700" indent="0" algn="l">
              <a:buNone/>
            </a:pPr>
            <a:r>
              <a:rPr lang="en-US" sz="1100" b="1" i="0" dirty="0">
                <a:solidFill>
                  <a:schemeClr val="tx1"/>
                </a:solidFill>
                <a:effectLst/>
                <a:latin typeface="+mn-lt"/>
              </a:rPr>
              <a:t>Consumer</a:t>
            </a:r>
            <a:r>
              <a:rPr lang="en-US" sz="1100" b="0" i="0" dirty="0">
                <a:solidFill>
                  <a:schemeClr val="tx1"/>
                </a:solidFill>
                <a:effectLst/>
                <a:latin typeface="+mn-lt"/>
              </a:rPr>
              <a:t>: A consumer is a component or application that subscribes (consumes) events or messages from Kafka topics.</a:t>
            </a:r>
          </a:p>
          <a:p>
            <a:pPr marL="12700" indent="0" algn="l">
              <a:buNone/>
            </a:pPr>
            <a:endParaRPr lang="en-US" sz="1100" b="1" i="0" dirty="0">
              <a:solidFill>
                <a:schemeClr val="tx1"/>
              </a:solidFill>
              <a:effectLst/>
              <a:latin typeface="+mn-lt"/>
            </a:endParaRPr>
          </a:p>
          <a:p>
            <a:pPr marL="12700" indent="0" algn="l">
              <a:buNone/>
            </a:pPr>
            <a:r>
              <a:rPr lang="en-US" sz="1100" b="1" i="0" dirty="0">
                <a:solidFill>
                  <a:schemeClr val="tx1"/>
                </a:solidFill>
                <a:effectLst/>
                <a:latin typeface="+mn-lt"/>
              </a:rPr>
              <a:t>Broker</a:t>
            </a:r>
            <a:r>
              <a:rPr lang="en-US" sz="1100" b="0" i="0" dirty="0">
                <a:solidFill>
                  <a:schemeClr val="tx1"/>
                </a:solidFill>
                <a:effectLst/>
                <a:latin typeface="+mn-lt"/>
              </a:rPr>
              <a:t>: Kafka clusters consist of one or more Kafka brokers, which are responsible for storing and serving events. Each broker is a Kafka server.</a:t>
            </a:r>
          </a:p>
          <a:p>
            <a:pPr marL="12700" indent="0" algn="l">
              <a:buNone/>
            </a:pPr>
            <a:endParaRPr lang="en-US" sz="1100" b="1" i="0" dirty="0">
              <a:solidFill>
                <a:schemeClr val="tx1"/>
              </a:solidFill>
              <a:effectLst/>
              <a:latin typeface="+mn-lt"/>
            </a:endParaRPr>
          </a:p>
          <a:p>
            <a:pPr marL="12700" indent="0" algn="l">
              <a:buNone/>
            </a:pPr>
            <a:r>
              <a:rPr lang="en-US" sz="1100" b="1" i="0" dirty="0" err="1">
                <a:solidFill>
                  <a:schemeClr val="tx1"/>
                </a:solidFill>
                <a:effectLst/>
                <a:latin typeface="+mn-lt"/>
              </a:rPr>
              <a:t>ZooKeeper</a:t>
            </a:r>
            <a:r>
              <a:rPr lang="en-US" sz="1100" b="0" i="0" dirty="0">
                <a:solidFill>
                  <a:schemeClr val="tx1"/>
                </a:solidFill>
                <a:effectLst/>
                <a:latin typeface="+mn-lt"/>
              </a:rPr>
              <a:t>: Used for distributed coordination and management of Kafka brokers (contro</a:t>
            </a:r>
            <a:r>
              <a:rPr lang="en-US" sz="1100" dirty="0">
                <a:solidFill>
                  <a:schemeClr val="tx1"/>
                </a:solidFill>
                <a:latin typeface="+mn-lt"/>
              </a:rPr>
              <a:t>l plane</a:t>
            </a:r>
            <a:r>
              <a:rPr lang="en-US" sz="1100" b="0" i="0" dirty="0">
                <a:solidFill>
                  <a:schemeClr val="tx1"/>
                </a:solidFill>
                <a:effectLst/>
                <a:latin typeface="+mn-lt"/>
              </a:rPr>
              <a:t>). </a:t>
            </a:r>
          </a:p>
          <a:p>
            <a:pPr marL="12700" indent="0" algn="l">
              <a:buNone/>
            </a:pPr>
            <a:endParaRPr lang="en-US" sz="1100" b="1" u="none" dirty="0">
              <a:solidFill>
                <a:schemeClr val="tx1"/>
              </a:solidFill>
              <a:latin typeface="+mn-lt"/>
              <a:ea typeface="Arial"/>
              <a:cs typeface="Arial"/>
              <a:sym typeface="Arial"/>
            </a:endParaRPr>
          </a:p>
          <a:p>
            <a:pPr marL="12700" indent="0" algn="l">
              <a:buNone/>
            </a:pPr>
            <a:r>
              <a:rPr lang="en-US" sz="1100" b="1" u="none" dirty="0">
                <a:solidFill>
                  <a:schemeClr val="tx1"/>
                </a:solidFill>
                <a:latin typeface="+mn-lt"/>
                <a:ea typeface="Arial"/>
                <a:cs typeface="Arial"/>
                <a:sym typeface="Arial"/>
              </a:rPr>
              <a:t>Kafka Streams</a:t>
            </a:r>
            <a:r>
              <a:rPr lang="en-US" sz="1100" u="none" dirty="0">
                <a:solidFill>
                  <a:schemeClr val="tx1"/>
                </a:solidFill>
                <a:latin typeface="+mn-lt"/>
                <a:ea typeface="Arial"/>
                <a:cs typeface="Arial"/>
                <a:sym typeface="Arial"/>
              </a:rPr>
              <a:t>: client-side DSL API to build event stream pipelines</a:t>
            </a:r>
          </a:p>
          <a:p>
            <a:pPr marL="12700" indent="0" algn="l">
              <a:buNone/>
            </a:pPr>
            <a:endParaRPr lang="en-US" sz="1100" b="1" i="0" dirty="0">
              <a:solidFill>
                <a:schemeClr val="tx1"/>
              </a:solidFill>
              <a:latin typeface="+mn-lt"/>
            </a:endParaRPr>
          </a:p>
          <a:p>
            <a:pPr marL="12700" indent="0" algn="l">
              <a:buNone/>
            </a:pPr>
            <a:r>
              <a:rPr lang="en-US" sz="1100" b="1" i="0" dirty="0">
                <a:solidFill>
                  <a:schemeClr val="tx1"/>
                </a:solidFill>
                <a:latin typeface="+mn-lt"/>
              </a:rPr>
              <a:t>Kafka Connect:</a:t>
            </a:r>
            <a:r>
              <a:rPr lang="en-US" sz="1100" b="0" i="0" dirty="0">
                <a:solidFill>
                  <a:schemeClr val="tx1"/>
                </a:solidFill>
                <a:latin typeface="+mn-lt"/>
              </a:rPr>
              <a:t> Framework to integrate data-sources &amp; sinks with Kafka</a:t>
            </a:r>
          </a:p>
        </p:txBody>
      </p:sp>
      <p:sp>
        <p:nvSpPr>
          <p:cNvPr id="6" name="Tekstfelt 5">
            <a:extLst>
              <a:ext uri="{FF2B5EF4-FFF2-40B4-BE49-F238E27FC236}">
                <a16:creationId xmlns:a16="http://schemas.microsoft.com/office/drawing/2014/main" id="{9336B60C-5327-B249-602C-F65ED6C7F8BB}"/>
              </a:ext>
            </a:extLst>
          </p:cNvPr>
          <p:cNvSpPr txBox="1"/>
          <p:nvPr/>
        </p:nvSpPr>
        <p:spPr>
          <a:xfrm>
            <a:off x="429417" y="5133013"/>
            <a:ext cx="5210073" cy="144655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12700" indent="0" algn="l">
              <a:buNone/>
            </a:pPr>
            <a:r>
              <a:rPr lang="en-US" sz="1100" b="1" u="none" dirty="0">
                <a:solidFill>
                  <a:schemeClr val="tx1"/>
                </a:solidFill>
                <a:latin typeface="+mn-lt"/>
                <a:ea typeface="Arial"/>
                <a:cs typeface="Arial"/>
                <a:sym typeface="Arial"/>
              </a:rPr>
              <a:t>Mirror maker:</a:t>
            </a:r>
            <a:r>
              <a:rPr lang="en-US" sz="1100" u="none" dirty="0">
                <a:solidFill>
                  <a:schemeClr val="tx1"/>
                </a:solidFill>
                <a:latin typeface="+mn-lt"/>
                <a:ea typeface="Arial"/>
                <a:cs typeface="Arial"/>
                <a:sym typeface="Arial"/>
              </a:rPr>
              <a:t> Replicate between two Kafka clusters</a:t>
            </a:r>
          </a:p>
          <a:p>
            <a:pPr marL="12700" indent="0" algn="l">
              <a:buNone/>
            </a:pPr>
            <a:endParaRPr lang="en-US" sz="1100" u="none" dirty="0">
              <a:solidFill>
                <a:schemeClr val="tx1"/>
              </a:solidFill>
              <a:latin typeface="+mn-lt"/>
              <a:ea typeface="Arial"/>
              <a:cs typeface="Arial"/>
              <a:sym typeface="Arial"/>
            </a:endParaRPr>
          </a:p>
          <a:p>
            <a:pPr marL="12700" indent="0" algn="l">
              <a:buNone/>
            </a:pPr>
            <a:r>
              <a:rPr lang="en-US" sz="1100" b="1" i="0" dirty="0">
                <a:solidFill>
                  <a:schemeClr val="tx1"/>
                </a:solidFill>
                <a:latin typeface="+mn-lt"/>
              </a:rPr>
              <a:t>Schema Re</a:t>
            </a:r>
            <a:r>
              <a:rPr lang="en-US" sz="1100" b="1" dirty="0">
                <a:solidFill>
                  <a:schemeClr val="tx1"/>
                </a:solidFill>
                <a:latin typeface="+mn-lt"/>
              </a:rPr>
              <a:t>gistry:</a:t>
            </a:r>
            <a:r>
              <a:rPr lang="en-US" sz="1100" dirty="0">
                <a:solidFill>
                  <a:schemeClr val="tx1"/>
                </a:solidFill>
                <a:latin typeface="+mn-lt"/>
              </a:rPr>
              <a:t> Enforce message schema compliance for producers &amp; consumers</a:t>
            </a:r>
          </a:p>
          <a:p>
            <a:pPr marL="12700" indent="0" algn="l">
              <a:buNone/>
            </a:pPr>
            <a:endParaRPr lang="en-US" sz="1100" dirty="0">
              <a:solidFill>
                <a:schemeClr val="tx1"/>
              </a:solidFill>
              <a:latin typeface="+mn-lt"/>
            </a:endParaRPr>
          </a:p>
          <a:p>
            <a:pPr marL="12700" indent="0" algn="l">
              <a:buNone/>
            </a:pPr>
            <a:r>
              <a:rPr lang="en-US" sz="1100" b="1" i="0" u="none" dirty="0">
                <a:solidFill>
                  <a:schemeClr val="tx1"/>
                </a:solidFill>
                <a:latin typeface="+mn-lt"/>
                <a:ea typeface="Arial"/>
                <a:cs typeface="Arial"/>
                <a:sym typeface="Arial"/>
              </a:rPr>
              <a:t>REST Proxy: </a:t>
            </a:r>
            <a:r>
              <a:rPr lang="en-US" sz="1100" i="0" u="none" dirty="0">
                <a:solidFill>
                  <a:schemeClr val="tx1"/>
                </a:solidFill>
                <a:latin typeface="+mn-lt"/>
                <a:ea typeface="Arial"/>
                <a:cs typeface="Arial"/>
                <a:sym typeface="Arial"/>
              </a:rPr>
              <a:t>Proxy for non-java clients</a:t>
            </a:r>
            <a:r>
              <a:rPr lang="en-US" sz="1100" b="0" i="0" u="none" dirty="0">
                <a:solidFill>
                  <a:schemeClr val="tx1"/>
                </a:solidFill>
                <a:latin typeface="+mn-lt"/>
                <a:ea typeface="Arial"/>
                <a:cs typeface="Arial"/>
                <a:sym typeface="Arial"/>
              </a:rPr>
              <a:t> </a:t>
            </a:r>
          </a:p>
          <a:p>
            <a:pPr marL="12700" indent="0" algn="l">
              <a:buNone/>
            </a:pPr>
            <a:endParaRPr lang="en-US" sz="1100" b="1" i="0" u="none" dirty="0">
              <a:solidFill>
                <a:schemeClr val="tx1"/>
              </a:solidFill>
              <a:latin typeface="+mn-lt"/>
              <a:ea typeface="Arial"/>
              <a:cs typeface="Arial"/>
              <a:sym typeface="Arial"/>
            </a:endParaRPr>
          </a:p>
          <a:p>
            <a:pPr marL="12700" indent="0" algn="l">
              <a:buNone/>
            </a:pPr>
            <a:r>
              <a:rPr lang="en-US" sz="1100" b="1" i="0" u="none" dirty="0" err="1">
                <a:solidFill>
                  <a:schemeClr val="tx1"/>
                </a:solidFill>
                <a:latin typeface="+mn-lt"/>
                <a:ea typeface="Arial"/>
                <a:cs typeface="Arial"/>
                <a:sym typeface="Arial"/>
              </a:rPr>
              <a:t>ksqlDB</a:t>
            </a:r>
            <a:r>
              <a:rPr lang="en-US" sz="1100" b="1" i="0" u="none" dirty="0">
                <a:solidFill>
                  <a:schemeClr val="tx1"/>
                </a:solidFill>
                <a:latin typeface="+mn-lt"/>
                <a:ea typeface="Arial"/>
                <a:cs typeface="Arial"/>
                <a:sym typeface="Arial"/>
              </a:rPr>
              <a:t>:</a:t>
            </a:r>
            <a:r>
              <a:rPr lang="en-US" sz="1100" b="0" i="0" u="none" dirty="0">
                <a:solidFill>
                  <a:schemeClr val="tx1"/>
                </a:solidFill>
                <a:latin typeface="+mn-lt"/>
                <a:ea typeface="Arial"/>
                <a:cs typeface="Arial"/>
                <a:sym typeface="Arial"/>
              </a:rPr>
              <a:t> SQL like stream processing for </a:t>
            </a:r>
            <a:r>
              <a:rPr lang="en-US" sz="1100" b="0" i="0" u="none">
                <a:solidFill>
                  <a:schemeClr val="tx1"/>
                </a:solidFill>
                <a:latin typeface="+mn-lt"/>
                <a:ea typeface="Arial"/>
                <a:cs typeface="Arial"/>
                <a:sym typeface="Arial"/>
              </a:rPr>
              <a:t>data analysis</a:t>
            </a:r>
            <a:endParaRPr lang="en-US" sz="1100" b="0" i="0" u="none" dirty="0">
              <a:solidFill>
                <a:schemeClr val="tx1"/>
              </a:solidFill>
              <a:latin typeface="+mn-lt"/>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0A3D12-88B2-3BE8-AE8A-CFF67C778F8E}"/>
              </a:ext>
            </a:extLst>
          </p:cNvPr>
          <p:cNvSpPr>
            <a:spLocks noGrp="1"/>
          </p:cNvSpPr>
          <p:nvPr>
            <p:ph type="title"/>
          </p:nvPr>
        </p:nvSpPr>
        <p:spPr/>
        <p:txBody>
          <a:bodyPr/>
          <a:lstStyle/>
          <a:p>
            <a:r>
              <a:rPr lang="da-DK" dirty="0"/>
              <a:t>Kafka overview</a:t>
            </a:r>
          </a:p>
        </p:txBody>
      </p:sp>
      <p:pic>
        <p:nvPicPr>
          <p:cNvPr id="3" name="Billede 2">
            <a:extLst>
              <a:ext uri="{FF2B5EF4-FFF2-40B4-BE49-F238E27FC236}">
                <a16:creationId xmlns:a16="http://schemas.microsoft.com/office/drawing/2014/main" id="{75E37A0D-E0E8-2CED-C019-FAA527748125}"/>
              </a:ext>
            </a:extLst>
          </p:cNvPr>
          <p:cNvPicPr>
            <a:picLocks/>
          </p:cNvPicPr>
          <p:nvPr/>
        </p:nvPicPr>
        <p:blipFill>
          <a:blip r:embed="rId2"/>
          <a:stretch>
            <a:fillRect/>
          </a:stretch>
        </p:blipFill>
        <p:spPr>
          <a:xfrm>
            <a:off x="1446663" y="892053"/>
            <a:ext cx="8767767" cy="4676775"/>
          </a:xfrm>
          <a:prstGeom prst="rect">
            <a:avLst/>
          </a:prstGeom>
        </p:spPr>
      </p:pic>
    </p:spTree>
    <p:extLst>
      <p:ext uri="{BB962C8B-B14F-4D97-AF65-F5344CB8AC3E}">
        <p14:creationId xmlns:p14="http://schemas.microsoft.com/office/powerpoint/2010/main" val="1585563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9ADFFE-5CBF-7942-2A60-6A46800F9B3B}"/>
              </a:ext>
            </a:extLst>
          </p:cNvPr>
          <p:cNvSpPr>
            <a:spLocks noGrp="1"/>
          </p:cNvSpPr>
          <p:nvPr>
            <p:ph type="title"/>
          </p:nvPr>
        </p:nvSpPr>
        <p:spPr/>
        <p:txBody>
          <a:bodyPr/>
          <a:lstStyle/>
          <a:p>
            <a:r>
              <a:rPr lang="en-US" dirty="0"/>
              <a:t>Who uses Kafka?	</a:t>
            </a:r>
          </a:p>
        </p:txBody>
      </p:sp>
      <p:sp>
        <p:nvSpPr>
          <p:cNvPr id="3" name="Pladsholder til tekst 2">
            <a:extLst>
              <a:ext uri="{FF2B5EF4-FFF2-40B4-BE49-F238E27FC236}">
                <a16:creationId xmlns:a16="http://schemas.microsoft.com/office/drawing/2014/main" id="{73C8E9CF-6904-310A-E518-F9DBBF5C9565}"/>
              </a:ext>
            </a:extLst>
          </p:cNvPr>
          <p:cNvSpPr>
            <a:spLocks noGrp="1"/>
          </p:cNvSpPr>
          <p:nvPr>
            <p:ph type="body" idx="1"/>
          </p:nvPr>
        </p:nvSpPr>
        <p:spPr>
          <a:xfrm>
            <a:off x="350530" y="1052512"/>
            <a:ext cx="9359900" cy="5417114"/>
          </a:xfrm>
        </p:spPr>
        <p:txBody>
          <a:bodyPr/>
          <a:lstStyle/>
          <a:p>
            <a:r>
              <a:rPr lang="en-US" sz="1600" dirty="0">
                <a:latin typeface="+mn-lt"/>
                <a:hlinkClick r:id="rId2"/>
              </a:rPr>
              <a:t>https://kafka.apache.org/powered-by</a:t>
            </a:r>
            <a:endParaRPr lang="en-US" sz="1600" dirty="0">
              <a:latin typeface="+mn-lt"/>
            </a:endParaRPr>
          </a:p>
          <a:p>
            <a:pPr marL="12700" indent="0" algn="l">
              <a:buNone/>
            </a:pPr>
            <a:r>
              <a:rPr lang="en-US" sz="1400" b="0" i="0" dirty="0">
                <a:solidFill>
                  <a:srgbClr val="24292F"/>
                </a:solidFill>
                <a:effectLst/>
                <a:latin typeface="+mn-lt"/>
              </a:rPr>
              <a:t>Many companies across various industries use Apache Kafka for real-time data streaming and event processing. Some well-known companies that have publicly disclosed their use of Kafka include:</a:t>
            </a:r>
          </a:p>
          <a:p>
            <a:pPr marL="12700" indent="0" algn="l">
              <a:buNone/>
            </a:pPr>
            <a:r>
              <a:rPr lang="en-US" sz="1400" b="1" i="0" dirty="0">
                <a:solidFill>
                  <a:srgbClr val="24292F"/>
                </a:solidFill>
                <a:effectLst/>
                <a:latin typeface="+mn-lt"/>
              </a:rPr>
              <a:t>LinkedIn:</a:t>
            </a:r>
            <a:r>
              <a:rPr lang="en-US" sz="1400" b="0" i="0" dirty="0">
                <a:solidFill>
                  <a:srgbClr val="24292F"/>
                </a:solidFill>
                <a:effectLst/>
                <a:latin typeface="+mn-lt"/>
              </a:rPr>
              <a:t> Kafka was originally developed by LinkedIn, and the company continues to use it extensively for various data processing needs.</a:t>
            </a:r>
          </a:p>
          <a:p>
            <a:pPr marL="12700" indent="0" algn="l">
              <a:buNone/>
            </a:pPr>
            <a:r>
              <a:rPr lang="en-US" sz="1400" b="1" i="0" dirty="0">
                <a:solidFill>
                  <a:srgbClr val="24292F"/>
                </a:solidFill>
                <a:effectLst/>
                <a:latin typeface="+mn-lt"/>
              </a:rPr>
              <a:t>Netflix:</a:t>
            </a:r>
            <a:r>
              <a:rPr lang="en-US" sz="1400" b="0" i="0" dirty="0">
                <a:solidFill>
                  <a:srgbClr val="24292F"/>
                </a:solidFill>
                <a:effectLst/>
                <a:latin typeface="+mn-lt"/>
              </a:rPr>
              <a:t> Netflix uses Kafka for real-time data streaming to enhance its streaming services and content recommendations.</a:t>
            </a:r>
          </a:p>
          <a:p>
            <a:pPr marL="12700" indent="0" algn="l">
              <a:buNone/>
            </a:pPr>
            <a:r>
              <a:rPr lang="en-US" sz="1400" b="1" i="0" dirty="0">
                <a:solidFill>
                  <a:srgbClr val="24292F"/>
                </a:solidFill>
                <a:effectLst/>
                <a:latin typeface="+mn-lt"/>
              </a:rPr>
              <a:t>Uber:</a:t>
            </a:r>
            <a:r>
              <a:rPr lang="en-US" sz="1400" b="0" i="0" dirty="0">
                <a:solidFill>
                  <a:srgbClr val="24292F"/>
                </a:solidFill>
                <a:effectLst/>
                <a:latin typeface="+mn-lt"/>
              </a:rPr>
              <a:t> Uber employs Kafka for real-time data processing and analytics to support its ride-sharing platform.</a:t>
            </a:r>
          </a:p>
          <a:p>
            <a:pPr marL="12700" indent="0" algn="l">
              <a:buNone/>
            </a:pPr>
            <a:r>
              <a:rPr lang="en-US" sz="1400" b="1" i="0" dirty="0">
                <a:solidFill>
                  <a:srgbClr val="24292F"/>
                </a:solidFill>
                <a:effectLst/>
                <a:latin typeface="+mn-lt"/>
              </a:rPr>
              <a:t>Airbnb:</a:t>
            </a:r>
            <a:r>
              <a:rPr lang="en-US" sz="1400" b="0" i="0" dirty="0">
                <a:solidFill>
                  <a:srgbClr val="24292F"/>
                </a:solidFill>
                <a:effectLst/>
                <a:latin typeface="+mn-lt"/>
              </a:rPr>
              <a:t> Airbnb uses Kafka to power its data infrastructure, enabling real-time data processing for various services.</a:t>
            </a:r>
          </a:p>
          <a:p>
            <a:pPr marL="12700" indent="0" algn="l">
              <a:buNone/>
            </a:pPr>
            <a:r>
              <a:rPr lang="en-US" sz="1400" b="1" i="0" dirty="0">
                <a:solidFill>
                  <a:srgbClr val="24292F"/>
                </a:solidFill>
                <a:effectLst/>
                <a:latin typeface="+mn-lt"/>
              </a:rPr>
              <a:t>Twitter:</a:t>
            </a:r>
            <a:r>
              <a:rPr lang="en-US" sz="1400" b="0" i="0" dirty="0">
                <a:solidFill>
                  <a:srgbClr val="24292F"/>
                </a:solidFill>
                <a:effectLst/>
                <a:latin typeface="+mn-lt"/>
              </a:rPr>
              <a:t> Twitter utilizes Kafka to handle a massive amount of real-time data generated by its social media platform.</a:t>
            </a:r>
          </a:p>
          <a:p>
            <a:pPr marL="12700" indent="0" algn="l">
              <a:buNone/>
            </a:pPr>
            <a:r>
              <a:rPr lang="en-US" sz="1400" b="1" i="0" dirty="0">
                <a:solidFill>
                  <a:srgbClr val="24292F"/>
                </a:solidFill>
                <a:effectLst/>
                <a:latin typeface="+mn-lt"/>
              </a:rPr>
              <a:t>Pinterest:</a:t>
            </a:r>
            <a:r>
              <a:rPr lang="en-US" sz="1400" b="0" i="0" dirty="0">
                <a:solidFill>
                  <a:srgbClr val="24292F"/>
                </a:solidFill>
                <a:effectLst/>
                <a:latin typeface="+mn-lt"/>
              </a:rPr>
              <a:t> Pinterest relies on Kafka for real-time data processing and analytics to enhance user experiences.</a:t>
            </a:r>
          </a:p>
          <a:p>
            <a:pPr marL="12700" indent="0" algn="l">
              <a:buNone/>
            </a:pPr>
            <a:r>
              <a:rPr lang="en-US" sz="1400" b="1" i="0" dirty="0">
                <a:solidFill>
                  <a:srgbClr val="24292F"/>
                </a:solidFill>
                <a:effectLst/>
                <a:latin typeface="+mn-lt"/>
              </a:rPr>
              <a:t>Walmart:</a:t>
            </a:r>
            <a:r>
              <a:rPr lang="en-US" sz="1400" b="0" i="0" dirty="0">
                <a:solidFill>
                  <a:srgbClr val="24292F"/>
                </a:solidFill>
                <a:effectLst/>
                <a:latin typeface="+mn-lt"/>
              </a:rPr>
              <a:t> Walmart uses Kafka to process and analyze large volumes of data to improve supply chain management and customer service.</a:t>
            </a:r>
          </a:p>
          <a:p>
            <a:pPr marL="12700" indent="0" algn="l">
              <a:buNone/>
            </a:pPr>
            <a:r>
              <a:rPr lang="en-US" sz="1400" b="1" i="0" dirty="0">
                <a:solidFill>
                  <a:srgbClr val="24292F"/>
                </a:solidFill>
                <a:effectLst/>
                <a:latin typeface="+mn-lt"/>
              </a:rPr>
              <a:t>Slack:</a:t>
            </a:r>
            <a:r>
              <a:rPr lang="en-US" sz="1400" b="0" i="0" dirty="0">
                <a:solidFill>
                  <a:srgbClr val="24292F"/>
                </a:solidFill>
                <a:effectLst/>
                <a:latin typeface="+mn-lt"/>
              </a:rPr>
              <a:t> Slack uses Kafka to support real-time messaging and communication services.</a:t>
            </a:r>
          </a:p>
          <a:p>
            <a:pPr marL="12700" indent="0" algn="l">
              <a:buNone/>
            </a:pPr>
            <a:r>
              <a:rPr lang="en-US" sz="1400" b="1" i="0" dirty="0">
                <a:solidFill>
                  <a:srgbClr val="24292F"/>
                </a:solidFill>
                <a:effectLst/>
                <a:latin typeface="+mn-lt"/>
              </a:rPr>
              <a:t>Goldman Sachs:</a:t>
            </a:r>
            <a:r>
              <a:rPr lang="en-US" sz="1400" b="0" i="0" dirty="0">
                <a:solidFill>
                  <a:srgbClr val="24292F"/>
                </a:solidFill>
                <a:effectLst/>
                <a:latin typeface="+mn-lt"/>
              </a:rPr>
              <a:t> Goldman Sachs utilizes Kafka for real-time data processing in financial services and trading.</a:t>
            </a:r>
          </a:p>
          <a:p>
            <a:pPr marL="12700" indent="0" algn="l">
              <a:buNone/>
            </a:pPr>
            <a:r>
              <a:rPr lang="en-US" sz="1400" b="1" i="0" dirty="0">
                <a:solidFill>
                  <a:srgbClr val="24292F"/>
                </a:solidFill>
                <a:effectLst/>
                <a:latin typeface="+mn-lt"/>
              </a:rPr>
              <a:t>The New York Times:</a:t>
            </a:r>
            <a:r>
              <a:rPr lang="en-US" sz="1400" b="0" i="0" dirty="0">
                <a:solidFill>
                  <a:srgbClr val="24292F"/>
                </a:solidFill>
                <a:effectLst/>
                <a:latin typeface="+mn-lt"/>
              </a:rPr>
              <a:t> The New York Times uses Kafka for real-time analytics and data processing to enhance its digital content delivery.</a:t>
            </a:r>
          </a:p>
          <a:p>
            <a:pPr marL="12700" indent="0" algn="l">
              <a:buNone/>
            </a:pPr>
            <a:r>
              <a:rPr lang="en-US" sz="1400" b="1" dirty="0" err="1">
                <a:solidFill>
                  <a:srgbClr val="24292F"/>
                </a:solidFill>
                <a:latin typeface="+mn-lt"/>
              </a:rPr>
              <a:t>PostNord</a:t>
            </a:r>
            <a:r>
              <a:rPr lang="en-US" sz="1400" b="1" dirty="0">
                <a:solidFill>
                  <a:srgbClr val="24292F"/>
                </a:solidFill>
                <a:latin typeface="+mn-lt"/>
              </a:rPr>
              <a:t> </a:t>
            </a:r>
            <a:r>
              <a:rPr lang="en-US" sz="1800" b="1" dirty="0">
                <a:solidFill>
                  <a:schemeClr val="accent3">
                    <a:lumMod val="75000"/>
                  </a:schemeClr>
                </a:solidFill>
                <a:latin typeface="+mn-lt"/>
                <a:sym typeface="Wingdings" panose="05000000000000000000" pitchFamily="2" charset="2"/>
              </a:rPr>
              <a:t></a:t>
            </a:r>
            <a:endParaRPr lang="en-US" sz="1400" b="1" i="0" dirty="0">
              <a:solidFill>
                <a:schemeClr val="accent3">
                  <a:lumMod val="75000"/>
                </a:schemeClr>
              </a:solidFill>
              <a:effectLst/>
              <a:latin typeface="+mn-lt"/>
            </a:endParaRPr>
          </a:p>
          <a:p>
            <a:pPr marL="12700" indent="0">
              <a:buNone/>
            </a:pPr>
            <a:endParaRPr lang="en-US" sz="1600" dirty="0">
              <a:latin typeface="+mn-lt"/>
            </a:endParaRPr>
          </a:p>
          <a:p>
            <a:pPr marL="12700" indent="0">
              <a:buNone/>
            </a:pPr>
            <a:endParaRPr lang="en-US" sz="1600" dirty="0">
              <a:latin typeface="+mn-lt"/>
            </a:endParaRPr>
          </a:p>
        </p:txBody>
      </p:sp>
    </p:spTree>
    <p:extLst>
      <p:ext uri="{BB962C8B-B14F-4D97-AF65-F5344CB8AC3E}">
        <p14:creationId xmlns:p14="http://schemas.microsoft.com/office/powerpoint/2010/main" val="3047306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How </a:t>
            </a:r>
            <a:r>
              <a:rPr lang="en-US" sz="3200" b="1" i="1" u="none" strike="noStrike" cap="none" dirty="0" err="1">
                <a:solidFill>
                  <a:srgbClr val="F8F8F8"/>
                </a:solidFill>
                <a:latin typeface="Arial Narrow"/>
                <a:ea typeface="Arial Narrow"/>
                <a:cs typeface="Arial Narrow"/>
                <a:sym typeface="Arial Narrow"/>
              </a:rPr>
              <a:t>kafka</a:t>
            </a:r>
            <a:r>
              <a:rPr lang="en-US" sz="3200" b="1" i="1" u="none" strike="noStrike" cap="none" dirty="0">
                <a:solidFill>
                  <a:srgbClr val="F8F8F8"/>
                </a:solidFill>
                <a:latin typeface="Arial Narrow"/>
                <a:ea typeface="Arial Narrow"/>
                <a:cs typeface="Arial Narrow"/>
                <a:sym typeface="Arial Narrow"/>
              </a:rPr>
              <a:t> works</a:t>
            </a:r>
            <a:endParaRPr dirty="0"/>
          </a:p>
        </p:txBody>
      </p:sp>
      <p:sp>
        <p:nvSpPr>
          <p:cNvPr id="264" name="Google Shape;264;p26"/>
          <p:cNvSpPr txBox="1">
            <a:spLocks noGrp="1"/>
          </p:cNvSpPr>
          <p:nvPr>
            <p:ph type="body" idx="1"/>
          </p:nvPr>
        </p:nvSpPr>
        <p:spPr>
          <a:xfrm>
            <a:off x="360362" y="1052512"/>
            <a:ext cx="9359900" cy="5200803"/>
          </a:xfrm>
          <a:prstGeom prst="rect">
            <a:avLst/>
          </a:prstGeom>
          <a:noFill/>
          <a:ln>
            <a:noFill/>
          </a:ln>
        </p:spPr>
        <p:txBody>
          <a:bodyPr spcFirstLastPara="1" wrap="square" lIns="95750" tIns="47875" rIns="95750" bIns="47875" anchor="t" anchorCtr="0">
            <a:noAutofit/>
          </a:bodyPr>
          <a:lstStyle/>
          <a:p>
            <a:pPr marL="12700" indent="0" algn="l">
              <a:buNone/>
            </a:pPr>
            <a:r>
              <a:rPr lang="en-US" sz="1600" b="1" i="0" dirty="0">
                <a:solidFill>
                  <a:srgbClr val="374151"/>
                </a:solidFill>
                <a:effectLst/>
                <a:latin typeface="+mn-lt"/>
              </a:rPr>
              <a:t>Publishing Events (Producer)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Producers send events to Kafka topics. Each event is associated with a specific topic.</a:t>
            </a:r>
          </a:p>
          <a:p>
            <a:pPr marL="457200" lvl="1" indent="0" algn="l">
              <a:buNone/>
            </a:pPr>
            <a:r>
              <a:rPr lang="en-US" sz="1600" b="0" i="0" dirty="0">
                <a:solidFill>
                  <a:srgbClr val="374151"/>
                </a:solidFill>
                <a:effectLst/>
                <a:latin typeface="+mn-lt"/>
              </a:rPr>
              <a:t>Producers typically batch events for efficiency and send them to Kafka brokers over a network connection.</a:t>
            </a:r>
          </a:p>
          <a:p>
            <a:pPr marL="457200" lvl="1" indent="0" algn="l">
              <a:buNone/>
            </a:pPr>
            <a:r>
              <a:rPr lang="en-US" sz="1600" b="0" i="0" dirty="0">
                <a:solidFill>
                  <a:srgbClr val="374151"/>
                </a:solidFill>
                <a:effectLst/>
                <a:latin typeface="+mn-lt"/>
              </a:rPr>
              <a:t>Producers can choose to send events to a specific partition within a topic or allow Kafka to choose a partition using a partitioning strategy (e.g., round-robin, key-based).</a:t>
            </a:r>
          </a:p>
          <a:p>
            <a:pPr marL="12700" indent="0" algn="l">
              <a:buNone/>
            </a:pPr>
            <a:r>
              <a:rPr lang="en-US" sz="1600" b="1" i="0" dirty="0">
                <a:solidFill>
                  <a:srgbClr val="374151"/>
                </a:solidFill>
                <a:effectLst/>
                <a:latin typeface="+mn-lt"/>
              </a:rPr>
              <a:t>Storing Events (Broker)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brokers receive and store events in their distributed log data store. Each event is appended to the appropriate partition.</a:t>
            </a:r>
          </a:p>
          <a:p>
            <a:pPr marL="457200" lvl="1" indent="0" algn="l">
              <a:buNone/>
            </a:pPr>
            <a:r>
              <a:rPr lang="en-US" sz="1600" b="0" i="0" dirty="0">
                <a:solidFill>
                  <a:srgbClr val="374151"/>
                </a:solidFill>
                <a:effectLst/>
                <a:latin typeface="+mn-lt"/>
              </a:rPr>
              <a:t>Events are assigned sequential offsets within their partitions. Offsets serve as unique identifiers for events within a partition.</a:t>
            </a:r>
          </a:p>
          <a:p>
            <a:pPr marL="12700" indent="0" algn="l">
              <a:buNone/>
            </a:pPr>
            <a:r>
              <a:rPr lang="en-US" sz="1600" b="1" i="0" dirty="0">
                <a:solidFill>
                  <a:srgbClr val="374151"/>
                </a:solidFill>
                <a:effectLst/>
                <a:latin typeface="+mn-lt"/>
              </a:rPr>
              <a:t>Replication</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provides data replication for fault tolerance. Each partition has multiple replicas distributed across different brokers.</a:t>
            </a:r>
          </a:p>
          <a:p>
            <a:pPr marL="457200" lvl="1" indent="0" algn="l">
              <a:buNone/>
            </a:pPr>
            <a:r>
              <a:rPr lang="en-US" sz="1600" b="0" i="0" dirty="0">
                <a:solidFill>
                  <a:srgbClr val="374151"/>
                </a:solidFill>
                <a:effectLst/>
                <a:latin typeface="+mn-lt"/>
              </a:rPr>
              <a:t>Replication ensures that events are not lost if a broker fails. One replica is designated as the leader, and others are followers.</a:t>
            </a:r>
          </a:p>
          <a:p>
            <a:pPr marL="457200" lvl="1" indent="0" algn="l">
              <a:buNone/>
            </a:pPr>
            <a:r>
              <a:rPr lang="en-US" sz="1600" b="0" i="0" dirty="0">
                <a:solidFill>
                  <a:srgbClr val="374151"/>
                </a:solidFill>
                <a:effectLst/>
                <a:latin typeface="+mn-lt"/>
              </a:rPr>
              <a:t>Producers send events to the leader replica, and followers replicate the data from the leader.</a:t>
            </a:r>
          </a:p>
          <a:p>
            <a:pPr marL="358775" marR="0" lvl="0" indent="-142875" algn="l" rtl="0">
              <a:spcBef>
                <a:spcPts val="680"/>
              </a:spcBef>
              <a:spcAft>
                <a:spcPts val="0"/>
              </a:spcAft>
              <a:buClr>
                <a:schemeClr val="dk1"/>
              </a:buClr>
              <a:buSzPts val="3400"/>
              <a:buFont typeface="Arial"/>
              <a:buNone/>
            </a:pPr>
            <a:endParaRPr lang="da-DK" sz="1600" b="0" i="0" u="none" dirty="0">
              <a:solidFill>
                <a:schemeClr val="dk1"/>
              </a:solidFill>
              <a:latin typeface="+mn-lt"/>
              <a:ea typeface="Arial"/>
              <a:cs typeface="Arial"/>
              <a:sym typeface="Arial"/>
            </a:endParaRPr>
          </a:p>
        </p:txBody>
      </p:sp>
    </p:spTree>
    <p:extLst>
      <p:ext uri="{BB962C8B-B14F-4D97-AF65-F5344CB8AC3E}">
        <p14:creationId xmlns:p14="http://schemas.microsoft.com/office/powerpoint/2010/main" val="2545978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How </a:t>
            </a:r>
            <a:r>
              <a:rPr lang="en-US" sz="3200" b="1" i="1" u="none" strike="noStrike" cap="none" dirty="0" err="1">
                <a:solidFill>
                  <a:srgbClr val="F8F8F8"/>
                </a:solidFill>
                <a:latin typeface="Arial Narrow"/>
                <a:ea typeface="Arial Narrow"/>
                <a:cs typeface="Arial Narrow"/>
                <a:sym typeface="Arial Narrow"/>
              </a:rPr>
              <a:t>kafka</a:t>
            </a:r>
            <a:r>
              <a:rPr lang="en-US" sz="3200" b="1" i="1" u="none" strike="noStrike" cap="none" dirty="0">
                <a:solidFill>
                  <a:srgbClr val="F8F8F8"/>
                </a:solidFill>
                <a:latin typeface="Arial Narrow"/>
                <a:ea typeface="Arial Narrow"/>
                <a:cs typeface="Arial Narrow"/>
                <a:sym typeface="Arial Narrow"/>
              </a:rPr>
              <a:t> works</a:t>
            </a:r>
            <a:endParaRPr dirty="0"/>
          </a:p>
        </p:txBody>
      </p:sp>
      <p:sp>
        <p:nvSpPr>
          <p:cNvPr id="264" name="Google Shape;264;p26"/>
          <p:cNvSpPr txBox="1">
            <a:spLocks noGrp="1"/>
          </p:cNvSpPr>
          <p:nvPr>
            <p:ph type="body" idx="1"/>
          </p:nvPr>
        </p:nvSpPr>
        <p:spPr>
          <a:xfrm>
            <a:off x="360362" y="1052512"/>
            <a:ext cx="9359900" cy="5200803"/>
          </a:xfrm>
          <a:prstGeom prst="rect">
            <a:avLst/>
          </a:prstGeom>
          <a:noFill/>
          <a:ln>
            <a:noFill/>
          </a:ln>
        </p:spPr>
        <p:txBody>
          <a:bodyPr spcFirstLastPara="1" wrap="square" lIns="95750" tIns="47875" rIns="95750" bIns="47875" anchor="t" anchorCtr="0">
            <a:noAutofit/>
          </a:bodyPr>
          <a:lstStyle/>
          <a:p>
            <a:pPr marL="12700" indent="0" algn="l">
              <a:buNone/>
            </a:pPr>
            <a:r>
              <a:rPr lang="en-US" sz="1600" b="1" i="0" dirty="0">
                <a:solidFill>
                  <a:srgbClr val="374151"/>
                </a:solidFill>
                <a:effectLst/>
                <a:latin typeface="+mn-lt"/>
              </a:rPr>
              <a:t>Consuming Events (Consumer)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Consumers subscribe to Kafka topics and specify the partitions they want to consume from.</a:t>
            </a:r>
          </a:p>
          <a:p>
            <a:pPr marL="457200" lvl="1" indent="0" algn="l">
              <a:buNone/>
            </a:pPr>
            <a:r>
              <a:rPr lang="en-US" sz="1600" b="0" i="0" dirty="0">
                <a:solidFill>
                  <a:srgbClr val="374151"/>
                </a:solidFill>
                <a:effectLst/>
                <a:latin typeface="+mn-lt"/>
              </a:rPr>
              <a:t>Kafka allows multiple consumers to subscribe to the same topic and partition, enabling parallel processing.</a:t>
            </a:r>
          </a:p>
          <a:p>
            <a:pPr marL="457200" lvl="1" indent="0" algn="l">
              <a:buNone/>
            </a:pPr>
            <a:r>
              <a:rPr lang="en-US" sz="1600" b="0" i="0" dirty="0">
                <a:solidFill>
                  <a:srgbClr val="374151"/>
                </a:solidFill>
                <a:effectLst/>
                <a:latin typeface="+mn-lt"/>
              </a:rPr>
              <a:t>Consumers read events from their assigned partitions sequentially based on their offsets.</a:t>
            </a:r>
          </a:p>
          <a:p>
            <a:pPr marL="12700" indent="0" algn="l">
              <a:buNone/>
            </a:pPr>
            <a:r>
              <a:rPr lang="en-US" sz="1600" b="1" i="0" dirty="0">
                <a:solidFill>
                  <a:srgbClr val="374151"/>
                </a:solidFill>
                <a:effectLst/>
                <a:latin typeface="+mn-lt"/>
              </a:rPr>
              <a:t>Retention and Cleanup</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retains events for a configurable period (retention period) or until a certain size threshold is reached.</a:t>
            </a:r>
          </a:p>
          <a:p>
            <a:pPr marL="457200" lvl="1" indent="0" algn="l">
              <a:buNone/>
            </a:pPr>
            <a:r>
              <a:rPr lang="en-US" sz="1600" b="0" i="0" dirty="0">
                <a:solidFill>
                  <a:srgbClr val="374151"/>
                </a:solidFill>
                <a:effectLst/>
                <a:latin typeface="+mn-lt"/>
              </a:rPr>
              <a:t>Events that have been consumed are not immediately deleted but are marked for deletion based on their offsets.</a:t>
            </a:r>
          </a:p>
          <a:p>
            <a:pPr marL="457200" lvl="1" indent="0" algn="l">
              <a:buNone/>
            </a:pPr>
            <a:r>
              <a:rPr lang="en-US" sz="1600" b="0" i="0" dirty="0">
                <a:solidFill>
                  <a:srgbClr val="374151"/>
                </a:solidFill>
                <a:effectLst/>
                <a:latin typeface="+mn-lt"/>
              </a:rPr>
              <a:t>Kafka uses a garbage collection process to reclaim disk space by deleting expired events.</a:t>
            </a:r>
          </a:p>
          <a:p>
            <a:pPr marL="12700" indent="0" algn="l">
              <a:buNone/>
            </a:pPr>
            <a:r>
              <a:rPr lang="en-US" sz="1600" b="1" i="0" dirty="0">
                <a:solidFill>
                  <a:srgbClr val="374151"/>
                </a:solidFill>
                <a:effectLst/>
                <a:latin typeface="+mn-lt"/>
              </a:rPr>
              <a:t>Scaling</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is designed to be horizontally scalable. You can add more brokers to a Kafka cluster to increase capacity.</a:t>
            </a:r>
          </a:p>
          <a:p>
            <a:pPr marL="457200" lvl="1" indent="0" algn="l">
              <a:buNone/>
            </a:pPr>
            <a:r>
              <a:rPr lang="en-US" sz="1600" b="0" i="0" dirty="0">
                <a:solidFill>
                  <a:srgbClr val="374151"/>
                </a:solidFill>
                <a:effectLst/>
                <a:latin typeface="+mn-lt"/>
              </a:rPr>
              <a:t>Partitions can be added to topics to distribute the workload and accommodate higher throughput.</a:t>
            </a:r>
          </a:p>
          <a:p>
            <a:pPr marL="457200" lvl="1" indent="0" algn="l">
              <a:buNone/>
            </a:pPr>
            <a:endParaRPr lang="en-US" sz="1600" b="0" i="0" dirty="0">
              <a:solidFill>
                <a:srgbClr val="374151"/>
              </a:solidFill>
              <a:effectLst/>
              <a:latin typeface="+mn-lt"/>
            </a:endParaRPr>
          </a:p>
        </p:txBody>
      </p:sp>
    </p:spTree>
    <p:extLst>
      <p:ext uri="{BB962C8B-B14F-4D97-AF65-F5344CB8AC3E}">
        <p14:creationId xmlns:p14="http://schemas.microsoft.com/office/powerpoint/2010/main" val="2280925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5CDDAE-FCF7-A497-673F-1881AD7169B4}"/>
              </a:ext>
            </a:extLst>
          </p:cNvPr>
          <p:cNvSpPr>
            <a:spLocks noGrp="1"/>
          </p:cNvSpPr>
          <p:nvPr>
            <p:ph type="title"/>
          </p:nvPr>
        </p:nvSpPr>
        <p:spPr/>
        <p:txBody>
          <a:bodyPr/>
          <a:lstStyle/>
          <a:p>
            <a:r>
              <a:rPr lang="en-US" dirty="0"/>
              <a:t>Exercise</a:t>
            </a:r>
          </a:p>
        </p:txBody>
      </p:sp>
      <p:sp>
        <p:nvSpPr>
          <p:cNvPr id="3" name="Pladsholder til tekst 2">
            <a:extLst>
              <a:ext uri="{FF2B5EF4-FFF2-40B4-BE49-F238E27FC236}">
                <a16:creationId xmlns:a16="http://schemas.microsoft.com/office/drawing/2014/main" id="{80C1C17C-BC0C-30C9-E081-9FCDB0B24CEB}"/>
              </a:ext>
            </a:extLst>
          </p:cNvPr>
          <p:cNvSpPr>
            <a:spLocks noGrp="1"/>
          </p:cNvSpPr>
          <p:nvPr>
            <p:ph type="body" idx="1"/>
          </p:nvPr>
        </p:nvSpPr>
        <p:spPr>
          <a:xfrm>
            <a:off x="360362" y="1052513"/>
            <a:ext cx="7653338" cy="5056188"/>
          </a:xfrm>
          <a:ln/>
        </p:spPr>
        <p:style>
          <a:lnRef idx="1">
            <a:schemeClr val="dk1"/>
          </a:lnRef>
          <a:fillRef idx="2">
            <a:schemeClr val="dk1"/>
          </a:fillRef>
          <a:effectRef idx="1">
            <a:schemeClr val="dk1"/>
          </a:effectRef>
          <a:fontRef idx="minor">
            <a:schemeClr val="dk1"/>
          </a:fontRef>
        </p:style>
        <p:txBody>
          <a:bodyPr/>
          <a:lstStyle/>
          <a:p>
            <a:r>
              <a:rPr lang="en-US" sz="2000" dirty="0"/>
              <a:t>Open Docker Desktop</a:t>
            </a: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In the taskbar type ‘docker desktop’ and open the application</a:t>
            </a:r>
            <a:endParaRPr lang="da-DK" sz="14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You should see something like the below window showing all running containers. </a:t>
            </a: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Docker desktop provides a user-friendly interface to see running containers.</a:t>
            </a:r>
          </a:p>
          <a:p>
            <a:pPr lvl="1"/>
            <a:r>
              <a:rPr lang="en-US" sz="1400" kern="100" dirty="0">
                <a:latin typeface="Arial" panose="020B0604020202020204" pitchFamily="34" charset="0"/>
                <a:ea typeface="Calibri" panose="020F0502020204030204" pitchFamily="34" charset="0"/>
                <a:cs typeface="Times New Roman" panose="02020603050405020304" pitchFamily="18" charset="0"/>
              </a:rPr>
              <a:t>Here you can start, stop and delete containers</a:t>
            </a:r>
          </a:p>
          <a:p>
            <a:pPr lvl="1"/>
            <a:r>
              <a:rPr lang="en-US" sz="1400" kern="100" dirty="0">
                <a:latin typeface="Arial" panose="020B0604020202020204" pitchFamily="34" charset="0"/>
                <a:ea typeface="Calibri" panose="020F0502020204030204" pitchFamily="34" charset="0"/>
                <a:cs typeface="Times New Roman" panose="02020603050405020304" pitchFamily="18" charset="0"/>
              </a:rPr>
              <a:t>Walk-through of the deployment and the containers</a:t>
            </a: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495300" lvl="1" indent="0">
              <a:buNone/>
            </a:pPr>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p>
          <a:p>
            <a:pPr marL="12700" indent="0">
              <a:buNone/>
            </a:pPr>
            <a:endParaRPr lang="en-US" sz="2000" dirty="0"/>
          </a:p>
          <a:p>
            <a:pPr marL="12700" indent="0">
              <a:buNone/>
            </a:pPr>
            <a:endParaRPr lang="en-US" sz="2000" dirty="0"/>
          </a:p>
          <a:p>
            <a:pPr marL="12700" indent="0">
              <a:buNone/>
            </a:pPr>
            <a:endParaRPr lang="en-US" sz="2000" dirty="0"/>
          </a:p>
          <a:p>
            <a:pPr marL="12700" indent="0">
              <a:buNone/>
            </a:pPr>
            <a:endParaRPr lang="en-US" sz="2000" dirty="0"/>
          </a:p>
        </p:txBody>
      </p:sp>
      <p:sp>
        <p:nvSpPr>
          <p:cNvPr id="9" name="Skriftrulle: lodret 8">
            <a:extLst>
              <a:ext uri="{FF2B5EF4-FFF2-40B4-BE49-F238E27FC236}">
                <a16:creationId xmlns:a16="http://schemas.microsoft.com/office/drawing/2014/main" id="{EFEA214E-60BB-2C5E-4D38-977174FE960F}"/>
              </a:ext>
            </a:extLst>
          </p:cNvPr>
          <p:cNvSpPr/>
          <p:nvPr/>
        </p:nvSpPr>
        <p:spPr>
          <a:xfrm>
            <a:off x="8686990" y="1052512"/>
            <a:ext cx="1033272" cy="1143000"/>
          </a:xfrm>
          <a:prstGeom prst="verticalScroll">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rPr>
              <a:t>2.2</a:t>
            </a:r>
          </a:p>
        </p:txBody>
      </p:sp>
      <p:pic>
        <p:nvPicPr>
          <p:cNvPr id="5" name="Billede 4" descr="Et billede, der indeholder tekst, software, Computerikon, Webside&#10;&#10;Automatisk genereret beskrivelse">
            <a:extLst>
              <a:ext uri="{FF2B5EF4-FFF2-40B4-BE49-F238E27FC236}">
                <a16:creationId xmlns:a16="http://schemas.microsoft.com/office/drawing/2014/main" id="{06146AD7-9394-ED53-52ED-97CD9D360476}"/>
              </a:ext>
            </a:extLst>
          </p:cNvPr>
          <p:cNvPicPr>
            <a:picLocks noChangeAspect="1"/>
          </p:cNvPicPr>
          <p:nvPr/>
        </p:nvPicPr>
        <p:blipFill>
          <a:blip r:embed="rId2"/>
          <a:stretch>
            <a:fillRect/>
          </a:stretch>
        </p:blipFill>
        <p:spPr>
          <a:xfrm>
            <a:off x="1126966" y="3150675"/>
            <a:ext cx="6120130" cy="2720975"/>
          </a:xfrm>
          <a:prstGeom prst="rect">
            <a:avLst/>
          </a:prstGeom>
        </p:spPr>
      </p:pic>
    </p:spTree>
    <p:extLst>
      <p:ext uri="{BB962C8B-B14F-4D97-AF65-F5344CB8AC3E}">
        <p14:creationId xmlns:p14="http://schemas.microsoft.com/office/powerpoint/2010/main" val="1803956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19A4CD-A658-61D0-3032-EE43EFD9DA67}"/>
              </a:ext>
            </a:extLst>
          </p:cNvPr>
          <p:cNvSpPr>
            <a:spLocks noGrp="1"/>
          </p:cNvSpPr>
          <p:nvPr>
            <p:ph type="title"/>
          </p:nvPr>
        </p:nvSpPr>
        <p:spPr/>
        <p:txBody>
          <a:bodyPr/>
          <a:lstStyle/>
          <a:p>
            <a:r>
              <a:rPr lang="da-DK" dirty="0"/>
              <a:t>Kafka </a:t>
            </a:r>
            <a:r>
              <a:rPr lang="da-DK" dirty="0" err="1"/>
              <a:t>relational</a:t>
            </a:r>
            <a:r>
              <a:rPr lang="da-DK" dirty="0"/>
              <a:t> diagram</a:t>
            </a:r>
          </a:p>
        </p:txBody>
      </p:sp>
      <p:pic>
        <p:nvPicPr>
          <p:cNvPr id="4" name="Billede 3">
            <a:extLst>
              <a:ext uri="{FF2B5EF4-FFF2-40B4-BE49-F238E27FC236}">
                <a16:creationId xmlns:a16="http://schemas.microsoft.com/office/drawing/2014/main" id="{D70F7D28-3F31-D06B-1032-3555A5E8E311}"/>
              </a:ext>
            </a:extLst>
          </p:cNvPr>
          <p:cNvPicPr>
            <a:picLocks/>
          </p:cNvPicPr>
          <p:nvPr/>
        </p:nvPicPr>
        <p:blipFill>
          <a:blip r:embed="rId2"/>
          <a:stretch>
            <a:fillRect/>
          </a:stretch>
        </p:blipFill>
        <p:spPr>
          <a:xfrm>
            <a:off x="1511300" y="1174750"/>
            <a:ext cx="6383900" cy="5000625"/>
          </a:xfrm>
          <a:prstGeom prst="rect">
            <a:avLst/>
          </a:prstGeom>
        </p:spPr>
      </p:pic>
    </p:spTree>
    <p:extLst>
      <p:ext uri="{BB962C8B-B14F-4D97-AF65-F5344CB8AC3E}">
        <p14:creationId xmlns:p14="http://schemas.microsoft.com/office/powerpoint/2010/main" val="3605028669"/>
      </p:ext>
    </p:extLst>
  </p:cSld>
  <p:clrMapOvr>
    <a:masterClrMapping/>
  </p:clrMapOvr>
</p:sld>
</file>

<file path=ppt/theme/theme1.xml><?xml version="1.0" encoding="utf-8"?>
<a:theme xmlns:a="http://schemas.openxmlformats.org/drawingml/2006/main" name="3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1C60C90-4D5F-494A-8C7E-C663A102C0F6}">
  <we:reference id="wa200000113" version="1.0.0.0" store="en-US" storeType="OMEX"/>
  <we:alternateReferences>
    <we:reference id="wa200000113" version="1.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5685</TotalTime>
  <Words>1009</Words>
  <Application>Microsoft Office PowerPoint</Application>
  <PresentationFormat>Brugerdefineret</PresentationFormat>
  <Paragraphs>97</Paragraphs>
  <Slides>9</Slides>
  <Notes>4</Notes>
  <HiddenSlides>0</HiddenSlides>
  <MMClips>0</MMClips>
  <ScaleCrop>false</ScaleCrop>
  <HeadingPairs>
    <vt:vector size="6" baseType="variant">
      <vt:variant>
        <vt:lpstr>Benyttede skrifttyper</vt:lpstr>
      </vt:variant>
      <vt:variant>
        <vt:i4>4</vt:i4>
      </vt:variant>
      <vt:variant>
        <vt:lpstr>Tema</vt:lpstr>
      </vt:variant>
      <vt:variant>
        <vt:i4>2</vt:i4>
      </vt:variant>
      <vt:variant>
        <vt:lpstr>Slidetitler</vt:lpstr>
      </vt:variant>
      <vt:variant>
        <vt:i4>9</vt:i4>
      </vt:variant>
    </vt:vector>
  </HeadingPairs>
  <TitlesOfParts>
    <vt:vector size="15" baseType="lpstr">
      <vt:lpstr>Arial Narrow</vt:lpstr>
      <vt:lpstr>Times New Roman</vt:lpstr>
      <vt:lpstr>Arial</vt:lpstr>
      <vt:lpstr>Calibri</vt:lpstr>
      <vt:lpstr>3_Standarddesign</vt:lpstr>
      <vt:lpstr>2_Standarddesign</vt:lpstr>
      <vt:lpstr>Kafka overview</vt:lpstr>
      <vt:lpstr>Exercise</vt:lpstr>
      <vt:lpstr>Kafka overview</vt:lpstr>
      <vt:lpstr>Kafka overview</vt:lpstr>
      <vt:lpstr>Who uses Kafka? </vt:lpstr>
      <vt:lpstr>How kafka works</vt:lpstr>
      <vt:lpstr>How kafka works</vt:lpstr>
      <vt:lpstr>Exercise</vt:lpstr>
      <vt:lpstr>Kafka relational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Velkommen til &lt;&lt; indsæt kursets navn &gt;&gt; &lt;&lt; evt. dato eller lign.  &gt;&gt;</dc:title>
  <cp:lastModifiedBy>Martin Højgaard Clausen, PostNord</cp:lastModifiedBy>
  <cp:revision>42</cp:revision>
  <dcterms:modified xsi:type="dcterms:W3CDTF">2023-12-07T14:26:13Z</dcterms:modified>
</cp:coreProperties>
</file>